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Oswald"/>
      <p:regular r:id="rId17"/>
      <p:bold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28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RPwkQ0e4nxLDiP6Yv63EzWqHv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28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11" Type="http://schemas.openxmlformats.org/officeDocument/2006/relationships/slide" Target="slides/slide6.xml"/><Relationship Id="rId22" Type="http://schemas.openxmlformats.org/officeDocument/2006/relationships/font" Target="fonts/DMSans-boldItalic.fntdata"/><Relationship Id="rId10" Type="http://schemas.openxmlformats.org/officeDocument/2006/relationships/slide" Target="slides/slide5.xml"/><Relationship Id="rId21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DMSans-regular.fntdata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32f330e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3032f330e6d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32f330e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3032f330e6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32f330e6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032f330e6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8ad0f36c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08ad0f36c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8ad0f36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308ad0f36c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ad0f36c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08ad0f36cf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hyperlink" Target="https://rental-frontend-wa9a.onrender.com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>
            <a:off x="-1856025" y="0"/>
            <a:ext cx="201168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7655163">
            <a:off x="14941362" y="5584933"/>
            <a:ext cx="7629890" cy="7829178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-3258071" y="-4629150"/>
            <a:ext cx="9022634" cy="9258300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4236372" y="2763432"/>
            <a:ext cx="9815252" cy="4307486"/>
            <a:chOff x="0" y="-19050"/>
            <a:chExt cx="1895495" cy="83185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895495" cy="812800"/>
            </a:xfrm>
            <a:custGeom>
              <a:rect b="b" l="l" r="r" t="t"/>
              <a:pathLst>
                <a:path extrusionOk="0"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4236350" y="4151650"/>
            <a:ext cx="98154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b="1" i="0" lang="en-US" sz="76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RENT &amp; HOUSING PLATFORM</a:t>
            </a:r>
            <a:endParaRPr b="1" i="0" sz="760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48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team 2</a:t>
            </a:r>
            <a:endParaRPr b="1" i="0" sz="480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236347" y="3001209"/>
            <a:ext cx="98154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5"/>
              <a:buFont typeface="Arial"/>
              <a:buNone/>
            </a:pPr>
            <a:r>
              <a:rPr b="1" i="0" lang="en-US" sz="7065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(RentNinja)</a:t>
            </a:r>
            <a:endParaRPr b="1" i="0" sz="7065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75500" y="7849150"/>
            <a:ext cx="66609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Team Lead:  </a:t>
            </a:r>
            <a:r>
              <a:rPr b="1" lang="en-US" sz="2300"/>
              <a:t>Yongjing Wu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Security Lead: </a:t>
            </a:r>
            <a:r>
              <a:rPr b="1" lang="en-US" sz="2300"/>
              <a:t>Jiacheng Ding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Design and Implementation Lead: </a:t>
            </a:r>
            <a:r>
              <a:rPr b="1" lang="en-US" sz="2300"/>
              <a:t>Yueyang He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5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387575" y="7805350"/>
            <a:ext cx="56277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Requirement Lead: Xueqi Zhou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Configuration Lead: Rundong Zhong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QA Lead: Xiang Zhang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5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32f330e6d_0_71"/>
          <p:cNvSpPr/>
          <p:nvPr/>
        </p:nvSpPr>
        <p:spPr>
          <a:xfrm rot="10800000">
            <a:off x="-1005840" y="0"/>
            <a:ext cx="1929384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189" name="Google Shape;189;g3032f330e6d_0_71"/>
          <p:cNvSpPr txBox="1"/>
          <p:nvPr/>
        </p:nvSpPr>
        <p:spPr>
          <a:xfrm>
            <a:off x="0" y="255150"/>
            <a:ext cx="77109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6. </a:t>
            </a:r>
            <a:r>
              <a:rPr b="1" i="0" lang="en-US" sz="6944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Next Steps </a:t>
            </a:r>
            <a:endParaRPr b="1" i="0" sz="69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g3032f330e6d_0_71"/>
          <p:cNvSpPr/>
          <p:nvPr/>
        </p:nvSpPr>
        <p:spPr>
          <a:xfrm>
            <a:off x="14479722" y="-483375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g3032f330e6d_0_71"/>
          <p:cNvSpPr/>
          <p:nvPr/>
        </p:nvSpPr>
        <p:spPr>
          <a:xfrm rot="-4179716">
            <a:off x="-4107483" y="652640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g3032f330e6d_0_71"/>
          <p:cNvSpPr/>
          <p:nvPr/>
        </p:nvSpPr>
        <p:spPr>
          <a:xfrm>
            <a:off x="2175250" y="1639213"/>
            <a:ext cx="12472368" cy="7008568"/>
          </a:xfrm>
          <a:custGeom>
            <a:rect b="b" l="l" r="r" t="t"/>
            <a:pathLst>
              <a:path extrusionOk="0" h="380332" w="1079625">
                <a:moveTo>
                  <a:pt x="81535" y="0"/>
                </a:moveTo>
                <a:lnTo>
                  <a:pt x="998090" y="0"/>
                </a:lnTo>
                <a:cubicBezTo>
                  <a:pt x="1019715" y="0"/>
                  <a:pt x="1040454" y="8590"/>
                  <a:pt x="1055744" y="23881"/>
                </a:cubicBezTo>
                <a:cubicBezTo>
                  <a:pt x="1071035" y="39172"/>
                  <a:pt x="1079625" y="59911"/>
                  <a:pt x="1079625" y="81535"/>
                </a:cubicBezTo>
                <a:lnTo>
                  <a:pt x="1079625" y="298797"/>
                </a:lnTo>
                <a:cubicBezTo>
                  <a:pt x="1079625" y="320422"/>
                  <a:pt x="1071035" y="341161"/>
                  <a:pt x="1055744" y="356451"/>
                </a:cubicBezTo>
                <a:cubicBezTo>
                  <a:pt x="1040454" y="371742"/>
                  <a:pt x="1019715" y="380332"/>
                  <a:pt x="998090" y="380332"/>
                </a:cubicBezTo>
                <a:lnTo>
                  <a:pt x="81535" y="380332"/>
                </a:lnTo>
                <a:cubicBezTo>
                  <a:pt x="59911" y="380332"/>
                  <a:pt x="39172" y="371742"/>
                  <a:pt x="23881" y="356451"/>
                </a:cubicBezTo>
                <a:cubicBezTo>
                  <a:pt x="8590" y="341161"/>
                  <a:pt x="0" y="320422"/>
                  <a:pt x="0" y="298797"/>
                </a:cubicBezTo>
                <a:lnTo>
                  <a:pt x="0" y="81535"/>
                </a:lnTo>
                <a:cubicBezTo>
                  <a:pt x="0" y="59911"/>
                  <a:pt x="8590" y="39172"/>
                  <a:pt x="23881" y="23881"/>
                </a:cubicBezTo>
                <a:cubicBezTo>
                  <a:pt x="39172" y="8590"/>
                  <a:pt x="59911" y="0"/>
                  <a:pt x="81535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All functionalities and requirements will be completed in next final iteration.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Complete all functionalities and ensure they meet the functional requirements.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Conduct thorough QA Testing and Security Testing for all modules.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Address and solve all remaining issues.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Optimize the implementation logic of existing features where possible to ensure efficiency.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Project Deployment needs to be finalized.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 rot="10800000">
            <a:off x="-1005840" y="0"/>
            <a:ext cx="1929384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198" name="Google Shape;198;p10"/>
          <p:cNvSpPr/>
          <p:nvPr/>
        </p:nvSpPr>
        <p:spPr>
          <a:xfrm rot="-10583287">
            <a:off x="8654871" y="-4316943"/>
            <a:ext cx="18123377" cy="18596749"/>
          </a:xfrm>
          <a:custGeom>
            <a:rect b="b" l="l" r="r" t="t"/>
            <a:pathLst>
              <a:path extrusionOk="0"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0"/>
          <p:cNvSpPr txBox="1"/>
          <p:nvPr/>
        </p:nvSpPr>
        <p:spPr>
          <a:xfrm>
            <a:off x="1561733" y="2105045"/>
            <a:ext cx="80976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0"/>
              <a:buFont typeface="Arial"/>
              <a:buNone/>
            </a:pPr>
            <a:r>
              <a:rPr b="1" i="0" lang="en-US" sz="943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THANKS FOR WATCHING</a:t>
            </a:r>
            <a:endParaRPr b="1" i="0" sz="943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10"/>
          <p:cNvSpPr/>
          <p:nvPr/>
        </p:nvSpPr>
        <p:spPr>
          <a:xfrm flipH="1">
            <a:off x="-4254153" y="7476061"/>
            <a:ext cx="11881594" cy="3564478"/>
          </a:xfrm>
          <a:custGeom>
            <a:rect b="b" l="l" r="r" t="t"/>
            <a:pathLst>
              <a:path extrusionOk="0"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rot="7659121">
            <a:off x="-4012602" y="5585714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9" name="Google Shape;99;p2"/>
          <p:cNvGrpSpPr/>
          <p:nvPr/>
        </p:nvGrpSpPr>
        <p:grpSpPr>
          <a:xfrm>
            <a:off x="5019320" y="2829367"/>
            <a:ext cx="1400485" cy="5359971"/>
            <a:chOff x="0" y="-19050"/>
            <a:chExt cx="368852" cy="1411680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368852" cy="1392630"/>
            </a:xfrm>
            <a:custGeom>
              <a:rect b="b" l="l" r="r" t="t"/>
              <a:pathLst>
                <a:path extrusionOk="0" h="1392630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392630"/>
                  </a:lnTo>
                  <a:lnTo>
                    <a:pt x="0" y="13926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01" name="Google Shape;101;p2"/>
            <p:cNvSpPr txBox="1"/>
            <p:nvPr/>
          </p:nvSpPr>
          <p:spPr>
            <a:xfrm>
              <a:off x="0" y="-19050"/>
              <a:ext cx="368852" cy="1411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80"/>
              <a:buFont typeface="Arial"/>
              <a:buNone/>
            </a:pPr>
            <a:r>
              <a:rPr b="1" i="0" lang="en-US" sz="998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CONTENT</a:t>
            </a:r>
            <a:endParaRPr b="1" i="0" sz="998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2"/>
          <p:cNvSpPr/>
          <p:nvPr/>
        </p:nvSpPr>
        <p:spPr>
          <a:xfrm rot="2016048">
            <a:off x="12243487" y="-1005305"/>
            <a:ext cx="10749463" cy="2687366"/>
          </a:xfrm>
          <a:custGeom>
            <a:rect b="b" l="l" r="r" t="t"/>
            <a:pathLst>
              <a:path extrusionOk="0"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0"/>
              <a:buFont typeface="Arial"/>
              <a:buNone/>
            </a:pPr>
            <a:r>
              <a:rPr b="1" i="1" lang="en-US" sz="4270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1" i="1" sz="4270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0"/>
              <a:buFont typeface="Arial"/>
              <a:buNone/>
            </a:pPr>
            <a:r>
              <a:rPr b="1" i="1" lang="en-US" sz="4270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b="1" i="1" sz="4270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0"/>
              <a:buFont typeface="Arial"/>
              <a:buNone/>
            </a:pPr>
            <a:r>
              <a:rPr b="1" i="1" lang="en-US" sz="4270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b="1" i="1" sz="4270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0"/>
              <a:buFont typeface="Arial"/>
              <a:buNone/>
            </a:pPr>
            <a:r>
              <a:rPr b="1" i="1" lang="en-US" sz="4270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b="1" i="1" sz="4270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0"/>
              <a:buFont typeface="Arial"/>
              <a:buNone/>
            </a:pPr>
            <a:r>
              <a:rPr b="1" i="1" lang="en-US" sz="4270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b="1" i="1" sz="4270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0"/>
              <a:buFont typeface="Arial"/>
              <a:buNone/>
            </a:pPr>
            <a:r>
              <a:rPr b="1" i="1" lang="en-US" sz="4270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b="1" i="1" sz="4270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6607430" y="3333137"/>
            <a:ext cx="579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5"/>
              <a:buFont typeface="Arial"/>
              <a:buNone/>
            </a:pPr>
            <a:r>
              <a:rPr lang="en-US" sz="252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Iteration 2 Overview</a:t>
            </a:r>
            <a:endParaRPr b="0" i="0" sz="2525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607430" y="4127355"/>
            <a:ext cx="607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5"/>
              <a:buFont typeface="Arial"/>
              <a:buNone/>
            </a:pPr>
            <a:r>
              <a:rPr lang="en-US" sz="252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Flow Diagrams(DFD)</a:t>
            </a:r>
            <a:endParaRPr b="0" i="0" sz="2525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607430" y="5047445"/>
            <a:ext cx="579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5"/>
              <a:buFont typeface="Arial"/>
              <a:buNone/>
            </a:pPr>
            <a:r>
              <a:rPr lang="en-US" sz="252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Sequence Diagrams</a:t>
            </a:r>
            <a:endParaRPr b="0" i="0" sz="2525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607430" y="6627151"/>
            <a:ext cx="607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252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QA Testing </a:t>
            </a:r>
            <a:endParaRPr sz="2525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6607430" y="5837295"/>
            <a:ext cx="607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5"/>
              <a:buFont typeface="Arial"/>
              <a:buNone/>
            </a:pPr>
            <a:r>
              <a:rPr lang="en-US" sz="252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New Features Display</a:t>
            </a:r>
            <a:endParaRPr b="0" i="0" sz="2525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6607430" y="7434884"/>
            <a:ext cx="579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5"/>
              <a:buFont typeface="Arial"/>
              <a:buNone/>
            </a:pPr>
            <a:r>
              <a:rPr lang="en-US" sz="252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Next Display</a:t>
            </a:r>
            <a:endParaRPr b="0" i="0" sz="2525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 rot="10800000">
            <a:off x="-1884295" y="0"/>
            <a:ext cx="2016252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 rot="887923">
            <a:off x="13475833" y="-8787301"/>
            <a:ext cx="13977230" cy="14342307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4"/>
          <p:cNvSpPr txBox="1"/>
          <p:nvPr/>
        </p:nvSpPr>
        <p:spPr>
          <a:xfrm>
            <a:off x="0" y="293250"/>
            <a:ext cx="11267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66750" lvl="0" marL="457200" marR="0" rtl="0" algn="ctr">
              <a:lnSpc>
                <a:spcPct val="138016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900"/>
              <a:buFont typeface="Oswald"/>
              <a:buAutoNum type="arabicPeriod"/>
            </a:pPr>
            <a:r>
              <a:rPr b="1" i="0" lang="en-US" sz="69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Iteration </a:t>
            </a:r>
            <a:r>
              <a:rPr b="1" lang="en-US" sz="69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b="1" i="0" lang="en-US" sz="69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Overview</a:t>
            </a:r>
            <a:endParaRPr b="1" i="0" sz="690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266301" y="2168125"/>
            <a:ext cx="15469407" cy="7041695"/>
            <a:chOff x="0" y="0"/>
            <a:chExt cx="1079625" cy="380332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1079625" cy="380332"/>
            </a:xfrm>
            <a:custGeom>
              <a:rect b="b" l="l" r="r" t="t"/>
              <a:pathLst>
                <a:path extrusionOk="0" h="380332" w="1079625">
                  <a:moveTo>
                    <a:pt x="81535" y="0"/>
                  </a:moveTo>
                  <a:lnTo>
                    <a:pt x="998090" y="0"/>
                  </a:lnTo>
                  <a:cubicBezTo>
                    <a:pt x="1019715" y="0"/>
                    <a:pt x="1040454" y="8590"/>
                    <a:pt x="1055744" y="23881"/>
                  </a:cubicBezTo>
                  <a:cubicBezTo>
                    <a:pt x="1071035" y="39172"/>
                    <a:pt x="1079625" y="59911"/>
                    <a:pt x="1079625" y="81535"/>
                  </a:cubicBezTo>
                  <a:lnTo>
                    <a:pt x="1079625" y="298797"/>
                  </a:lnTo>
                  <a:cubicBezTo>
                    <a:pt x="1079625" y="320422"/>
                    <a:pt x="1071035" y="341161"/>
                    <a:pt x="1055744" y="356451"/>
                  </a:cubicBezTo>
                  <a:cubicBezTo>
                    <a:pt x="1040454" y="371742"/>
                    <a:pt x="1019715" y="380332"/>
                    <a:pt x="998090" y="380332"/>
                  </a:cubicBezTo>
                  <a:lnTo>
                    <a:pt x="81535" y="380332"/>
                  </a:lnTo>
                  <a:cubicBezTo>
                    <a:pt x="59911" y="380332"/>
                    <a:pt x="39172" y="371742"/>
                    <a:pt x="23881" y="356451"/>
                  </a:cubicBezTo>
                  <a:cubicBezTo>
                    <a:pt x="8590" y="341161"/>
                    <a:pt x="0" y="320422"/>
                    <a:pt x="0" y="298797"/>
                  </a:cubicBezTo>
                  <a:lnTo>
                    <a:pt x="0" y="81535"/>
                  </a:lnTo>
                  <a:cubicBezTo>
                    <a:pt x="0" y="59911"/>
                    <a:pt x="8590" y="39172"/>
                    <a:pt x="23881" y="23881"/>
                  </a:cubicBezTo>
                  <a:cubicBezTo>
                    <a:pt x="39172" y="8590"/>
                    <a:pt x="59911" y="0"/>
                    <a:pt x="81535" y="0"/>
                  </a:cubicBezTo>
                  <a:close/>
                </a:path>
              </a:pathLst>
            </a:custGeom>
            <a:solidFill>
              <a:srgbClr val="FFFFFF">
                <a:alpha val="9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36996" y="56705"/>
              <a:ext cx="10041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3937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Char char="●"/>
              </a:pPr>
              <a:r>
                <a:rPr lang="en-US" sz="2600">
                  <a:solidFill>
                    <a:schemeClr val="dk1"/>
                  </a:solidFill>
                </a:rPr>
                <a:t>Implement Desirable Features(Favorites Function, User Post Lists )</a:t>
              </a:r>
              <a:endPara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937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●"/>
              </a:pPr>
              <a:r>
                <a:rPr lang="en-US" sz="2600">
                  <a:solidFill>
                    <a:schemeClr val="dk1"/>
                  </a:solidFill>
                </a:rPr>
                <a:t>Complete essential features and pages(User post, Rental List, Home page, )</a:t>
              </a:r>
              <a:endPara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937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●"/>
              </a:pPr>
              <a:r>
                <a:rPr lang="en-US" sz="2600">
                  <a:solidFill>
                    <a:schemeClr val="dk1"/>
                  </a:solidFill>
                </a:rPr>
                <a:t>Frontend and backend integration testing</a:t>
              </a:r>
              <a:endPara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937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●"/>
              </a:pPr>
              <a:r>
                <a:rPr lang="en-US" sz="2600">
                  <a:solidFill>
                    <a:schemeClr val="dk1"/>
                  </a:solidFill>
                </a:rPr>
                <a:t>Deploying RentNinja iteration 1 online</a:t>
              </a:r>
              <a:endPara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937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●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Complete part of the Essential Features </a:t>
              </a:r>
              <a:r>
                <a:rPr lang="en-US" sz="2600">
                  <a:solidFill>
                    <a:schemeClr val="dk1"/>
                  </a:solidFill>
                </a:rPr>
                <a:t>QA </a:t>
              </a:r>
              <a:r>
                <a:rPr b="0" i="0" lang="en-US" sz="2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testing (API Testing, UI Testing, Unit</a:t>
              </a:r>
              <a:r>
                <a:rPr lang="en-US" sz="2600">
                  <a:solidFill>
                    <a:schemeClr val="dk1"/>
                  </a:solidFill>
                </a:rPr>
                <a:t> Testing, System Testing</a:t>
              </a:r>
              <a:r>
                <a:rPr b="0" i="0" lang="en-US" sz="2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937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●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Set up </a:t>
              </a:r>
              <a:r>
                <a:rPr lang="en-US" sz="2600">
                  <a:solidFill>
                    <a:schemeClr val="dk1"/>
                  </a:solidFill>
                </a:rPr>
                <a:t>Docker and use docker to do tests.</a:t>
              </a:r>
              <a:endParaRPr sz="2600">
                <a:solidFill>
                  <a:schemeClr val="dk1"/>
                </a:solidFill>
              </a:endParaRPr>
            </a:p>
            <a:p>
              <a:pPr indent="-3937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Char char="●"/>
              </a:pPr>
              <a:r>
                <a:rPr lang="en-US" sz="2600">
                  <a:solidFill>
                    <a:schemeClr val="dk1"/>
                  </a:solidFill>
                </a:rPr>
                <a:t>Problem-Solving &amp; Bugs Fixing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 rot="10800000">
            <a:off x="-1648790" y="0"/>
            <a:ext cx="1997964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131" name="Google Shape;131;p6"/>
          <p:cNvSpPr txBox="1"/>
          <p:nvPr/>
        </p:nvSpPr>
        <p:spPr>
          <a:xfrm>
            <a:off x="-5" y="255157"/>
            <a:ext cx="115530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2. </a:t>
            </a: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Data Flow Diagrams (DFD)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i="0" lang="en-US" sz="6944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69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4479722" y="-483375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6"/>
          <p:cNvSpPr/>
          <p:nvPr/>
        </p:nvSpPr>
        <p:spPr>
          <a:xfrm rot="-4176364">
            <a:off x="-4105129" y="6530238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4" name="Google Shape;13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900" y="1570275"/>
            <a:ext cx="12867719" cy="7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32f330e6d_0_2"/>
          <p:cNvSpPr/>
          <p:nvPr/>
        </p:nvSpPr>
        <p:spPr>
          <a:xfrm rot="10800000">
            <a:off x="-1374470" y="0"/>
            <a:ext cx="1970532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140" name="Google Shape;140;g3032f330e6d_0_2"/>
          <p:cNvSpPr txBox="1"/>
          <p:nvPr/>
        </p:nvSpPr>
        <p:spPr>
          <a:xfrm>
            <a:off x="-5" y="255157"/>
            <a:ext cx="115530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3. Sequence Diagrams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i="0" lang="en-US" sz="6944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69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g3032f330e6d_0_2"/>
          <p:cNvSpPr/>
          <p:nvPr/>
        </p:nvSpPr>
        <p:spPr>
          <a:xfrm>
            <a:off x="14479722" y="-483375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g3032f330e6d_0_2"/>
          <p:cNvSpPr/>
          <p:nvPr/>
        </p:nvSpPr>
        <p:spPr>
          <a:xfrm rot="-4179716">
            <a:off x="-4107483" y="652640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3" name="Google Shape;143;g3032f330e6d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300" y="1956900"/>
            <a:ext cx="14504150" cy="70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32f330e6d_0_48"/>
          <p:cNvSpPr/>
          <p:nvPr/>
        </p:nvSpPr>
        <p:spPr>
          <a:xfrm rot="10800000">
            <a:off x="-1280160" y="0"/>
            <a:ext cx="1956816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149" name="Google Shape;149;g3032f330e6d_0_48"/>
          <p:cNvSpPr txBox="1"/>
          <p:nvPr/>
        </p:nvSpPr>
        <p:spPr>
          <a:xfrm>
            <a:off x="0" y="255150"/>
            <a:ext cx="90714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4. New </a:t>
            </a:r>
            <a:r>
              <a:rPr b="1" i="0" lang="en-US" sz="6944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Features Display </a:t>
            </a:r>
            <a:endParaRPr b="1" i="0" sz="69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g3032f330e6d_0_48"/>
          <p:cNvSpPr/>
          <p:nvPr/>
        </p:nvSpPr>
        <p:spPr>
          <a:xfrm>
            <a:off x="14479722" y="-483375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g3032f330e6d_0_48"/>
          <p:cNvSpPr/>
          <p:nvPr/>
        </p:nvSpPr>
        <p:spPr>
          <a:xfrm rot="-4179716">
            <a:off x="-4107483" y="652640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g3032f330e6d_0_48"/>
          <p:cNvSpPr txBox="1"/>
          <p:nvPr/>
        </p:nvSpPr>
        <p:spPr>
          <a:xfrm>
            <a:off x="2857500" y="9531900"/>
            <a:ext cx="1113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RentNinja website(Iteration 1): </a:t>
            </a:r>
            <a:r>
              <a:rPr lang="en-US" sz="2600" u="sng">
                <a:solidFill>
                  <a:schemeClr val="hlink"/>
                </a:solidFill>
                <a:hlinkClick r:id="rId5"/>
              </a:rPr>
              <a:t>https://rental-frontend-wa9a.onrender.com</a:t>
            </a:r>
            <a:endParaRPr sz="2600"/>
          </a:p>
        </p:txBody>
      </p:sp>
      <p:pic>
        <p:nvPicPr>
          <p:cNvPr id="153" name="Google Shape;153;g3032f330e6d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800" y="1432075"/>
            <a:ext cx="6835799" cy="45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032f330e6d_0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61475" y="544300"/>
            <a:ext cx="8226524" cy="517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032f330e6d_0_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4125" y="5177725"/>
            <a:ext cx="7866476" cy="43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8ad0f36cf_0_23"/>
          <p:cNvSpPr/>
          <p:nvPr/>
        </p:nvSpPr>
        <p:spPr>
          <a:xfrm rot="10800000">
            <a:off x="-1188720" y="0"/>
            <a:ext cx="1947672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68" l="0" r="0" t="-38887"/>
            </a:stretch>
          </a:blipFill>
          <a:ln>
            <a:noFill/>
          </a:ln>
        </p:spPr>
      </p:sp>
      <p:sp>
        <p:nvSpPr>
          <p:cNvPr id="161" name="Google Shape;161;g308ad0f36cf_0_23"/>
          <p:cNvSpPr txBox="1"/>
          <p:nvPr/>
        </p:nvSpPr>
        <p:spPr>
          <a:xfrm>
            <a:off x="-816426" y="549974"/>
            <a:ext cx="96480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5. </a:t>
            </a: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QA </a:t>
            </a:r>
            <a:r>
              <a:rPr b="1"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Testing</a:t>
            </a:r>
            <a:endParaRPr b="1" i="0" sz="69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" name="Google Shape;162;g308ad0f36cf_0_23"/>
          <p:cNvSpPr/>
          <p:nvPr/>
        </p:nvSpPr>
        <p:spPr>
          <a:xfrm>
            <a:off x="14479722" y="-483375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g308ad0f36cf_0_23"/>
          <p:cNvSpPr/>
          <p:nvPr/>
        </p:nvSpPr>
        <p:spPr>
          <a:xfrm rot="-4179716">
            <a:off x="-4107483" y="652640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g308ad0f36cf_0_23"/>
          <p:cNvSpPr txBox="1"/>
          <p:nvPr/>
        </p:nvSpPr>
        <p:spPr>
          <a:xfrm>
            <a:off x="2398125" y="1887550"/>
            <a:ext cx="13947000" cy="8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Char char="●"/>
            </a:pPr>
            <a:r>
              <a:rPr lang="en-US" sz="2600">
                <a:solidFill>
                  <a:schemeClr val="dk1"/>
                </a:solidFill>
              </a:rPr>
              <a:t>The iteration 1 functionalities of coordination between frontend and backend have been done. Initial rounds of QA testing have been completed.</a:t>
            </a:r>
            <a:endParaRPr sz="26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Char char="●"/>
            </a:pPr>
            <a:r>
              <a:rPr lang="en-US" sz="2600">
                <a:solidFill>
                  <a:schemeClr val="dk1"/>
                </a:solidFill>
              </a:rPr>
              <a:t>Test Objectives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Verify that all essential functionalities are implemented correctly.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Ensure integration with other services is seamless.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Validate the security features of the platform.</a:t>
            </a:r>
            <a:endParaRPr sz="26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Char char="●"/>
            </a:pPr>
            <a:r>
              <a:rPr lang="en-US" sz="2600">
                <a:solidFill>
                  <a:schemeClr val="dk1"/>
                </a:solidFill>
              </a:rPr>
              <a:t>Test Criteria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All test cases must pass without errors.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No critical or high-severity defects should remain unresolved.</a:t>
            </a:r>
            <a:endParaRPr sz="2600">
              <a:solidFill>
                <a:schemeClr val="dk1"/>
              </a:solidFill>
            </a:endParaRPr>
          </a:p>
          <a:p>
            <a:pPr indent="-40005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Char char="●"/>
            </a:pPr>
            <a:r>
              <a:rPr lang="en-US" sz="2600">
                <a:solidFill>
                  <a:schemeClr val="dk1"/>
                </a:solidFill>
              </a:rPr>
              <a:t>Test Scope: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Unit Test (Junit)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UI Test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API Test (Postman)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Integration Test 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System Test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Security Test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Initial test code added for qa-backend and qa-frontend, covering core functionalities for both backend and frontend components.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8ad0f36cf_0_46"/>
          <p:cNvSpPr/>
          <p:nvPr/>
        </p:nvSpPr>
        <p:spPr>
          <a:xfrm rot="10800000">
            <a:off x="-982965" y="0"/>
            <a:ext cx="1952244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7" l="0" r="0" t="-38877"/>
            </a:stretch>
          </a:blipFill>
          <a:ln>
            <a:noFill/>
          </a:ln>
        </p:spPr>
      </p:sp>
      <p:sp>
        <p:nvSpPr>
          <p:cNvPr id="170" name="Google Shape;170;g308ad0f36cf_0_46"/>
          <p:cNvSpPr/>
          <p:nvPr/>
        </p:nvSpPr>
        <p:spPr>
          <a:xfrm rot="7655163">
            <a:off x="15091037" y="5591708"/>
            <a:ext cx="7629890" cy="7829178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g308ad0f36cf_0_46"/>
          <p:cNvSpPr/>
          <p:nvPr/>
        </p:nvSpPr>
        <p:spPr>
          <a:xfrm>
            <a:off x="-3258071" y="-4629150"/>
            <a:ext cx="9022634" cy="9258300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2" name="Google Shape;172;g308ad0f36c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75" y="2482750"/>
            <a:ext cx="17885658" cy="2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08ad0f36cf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650" y="5622475"/>
            <a:ext cx="17888699" cy="29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08ad0f36cf_0_46"/>
          <p:cNvSpPr txBox="1"/>
          <p:nvPr/>
        </p:nvSpPr>
        <p:spPr>
          <a:xfrm>
            <a:off x="-1166551" y="617999"/>
            <a:ext cx="96480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lang="en-US" sz="69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QA Testing Report</a:t>
            </a:r>
            <a:endParaRPr i="0" sz="69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8ad0f36cf_0_37"/>
          <p:cNvSpPr/>
          <p:nvPr/>
        </p:nvSpPr>
        <p:spPr>
          <a:xfrm rot="10800000">
            <a:off x="-960120" y="0"/>
            <a:ext cx="1924812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68" l="0" r="0" t="-38887"/>
            </a:stretch>
          </a:blipFill>
          <a:ln>
            <a:noFill/>
          </a:ln>
        </p:spPr>
      </p:sp>
      <p:sp>
        <p:nvSpPr>
          <p:cNvPr id="180" name="Google Shape;180;g308ad0f36cf_0_37"/>
          <p:cNvSpPr txBox="1"/>
          <p:nvPr/>
        </p:nvSpPr>
        <p:spPr>
          <a:xfrm>
            <a:off x="-816425" y="549975"/>
            <a:ext cx="18537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4"/>
              <a:buFont typeface="Arial"/>
              <a:buNone/>
            </a:pPr>
            <a:r>
              <a:rPr lang="en-US" sz="614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Authorization flow for using tokens in API Gateway</a:t>
            </a:r>
            <a:endParaRPr i="0" sz="6144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" name="Google Shape;181;g308ad0f36cf_0_37"/>
          <p:cNvSpPr/>
          <p:nvPr/>
        </p:nvSpPr>
        <p:spPr>
          <a:xfrm>
            <a:off x="14479722" y="-483375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g308ad0f36cf_0_37"/>
          <p:cNvSpPr/>
          <p:nvPr/>
        </p:nvSpPr>
        <p:spPr>
          <a:xfrm rot="-4179716">
            <a:off x="-4107483" y="652640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3" name="Google Shape;183;g308ad0f36cf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550" y="2173350"/>
            <a:ext cx="12415952" cy="7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38769A54CD0A4E428A42C87A41CF06D2_12</vt:lpwstr>
  </property>
  <property fmtid="{D5CDD505-2E9C-101B-9397-08002B2CF9AE}" pid="3" name="KSOProductBuildVer">
    <vt:lpwstr>2052-12.1.0.17827</vt:lpwstr>
  </property>
</Properties>
</file>